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79" r:id="rId21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bg-BG" altLang="en-US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bg-BG" altLang="en-US"/>
              <a:t>Click to edit Master subtitle style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DB8CC03-57EF-4493-B8CB-9C86FB9BE7B9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AC013E-5CA1-4E0F-9511-1528F66D5462}" type="slidenum">
              <a:rPr lang="bg-BG" altLang="en-US"/>
              <a:pPr/>
              <a:t>‹#›</a:t>
            </a:fld>
            <a:endParaRPr lang="bg-BG" altLang="en-US"/>
          </a:p>
        </p:txBody>
      </p:sp>
      <p:grpSp>
        <p:nvGrpSpPr>
          <p:cNvPr id="65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90C42-0E3B-4C72-8FF0-62203768C5B4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E37C6-B2B9-4A9F-A66F-981EA3D59F55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F86329-858C-4E7E-9768-92AF34B659FE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F0AB9-BAF6-4624-B4BE-7B0CDFFBD3B3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4D1D3-2EC8-47EC-AE6E-32D22DB201F6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423E4-CB68-44A8-AE19-7933962DD52A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88F1D-D710-4785-AD5E-2FDFCED374F1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A6292-8B0C-4BE6-B55F-62F1B5481D27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0FA95-BA8C-42CC-98C4-077A67A272AD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74FD-DBAF-4411-AD56-A5DAC0CCFC79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E2BE21-E014-4DC1-BC26-7895D15F19D9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41A6B-37D4-473D-9C36-D9BFEF9E2DAC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F4539F-D917-4C4E-92F1-A04F675E3F46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D0D3A-A31F-44BD-B10B-B36C5C47480E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B6569E-9391-45CB-A266-0D4794C2D4CA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F219D-B736-4842-9699-AA8A0CD69265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A32A72-3330-4DFE-A7DC-63EC8FFEE65D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3815C-B08C-4468-A29C-7E532FC6D8D0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4FF84B-9038-4E52-95CC-D0E5488DBC89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8B351-A603-4A86-9A21-95F0842B04D0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8939F3DC-D657-4B21-BD73-B63A77DD1D6F}" type="datetimeFigureOut">
              <a:rPr lang="bg-BG"/>
              <a:pPr/>
              <a:t>9.5.2017 г.</a:t>
            </a:fld>
            <a:endParaRPr lang="bg-BG" alt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bg-BG" alt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BCF031D-1AC4-4B02-BCE3-7BFC95177961}" type="slidenum">
              <a:rPr lang="bg-BG" altLang="en-US"/>
              <a:pPr/>
              <a:t>‹#›</a:t>
            </a:fld>
            <a:endParaRPr lang="bg-BG" altLang="en-US"/>
          </a:p>
        </p:txBody>
      </p:sp>
      <p:grpSp>
        <p:nvGrpSpPr>
          <p:cNvPr id="64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4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4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g.wikipedia.org/wiki/%D0%9C%D0%BD%D0%BE%D0%B3%D0%BE%D1%81%D1%82%D0%B5%D0%BD" TargetMode="External"/><Relationship Id="rId2" Type="http://schemas.openxmlformats.org/officeDocument/2006/relationships/hyperlink" Target="http://bg.wikipedia.org/w/index.php?title=%D0%93%D0%B5%D0%BE%D0%BC%D0%B5%D1%82%D1%80%D0%B8%D1%87%D0%BD%D0%BE_%D1%82%D1%8F%D0%BB%D0%BE&amp;action=edit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g.wikipedia.org/wiki/%D0%9C%D0%BD%D0%BE%D0%B3%D0%BE%D1%81%D1%82%D0%B5%D0%BD" TargetMode="External"/><Relationship Id="rId2" Type="http://schemas.openxmlformats.org/officeDocument/2006/relationships/hyperlink" Target="http://bg.wikipedia.org/w/index.php?title=%D0%93%D0%B5%D0%BE%D0%BC%D0%B5%D1%82%D1%80%D0%B8%D1%87%D0%BD%D0%BE_%D1%82%D1%8F%D0%BB%D0%BE&amp;action=edit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11188" y="836613"/>
            <a:ext cx="7772400" cy="1470025"/>
          </a:xfrm>
        </p:spPr>
        <p:txBody>
          <a:bodyPr anchor="ctr"/>
          <a:lstStyle/>
          <a:p>
            <a:pPr algn="r"/>
            <a:r>
              <a:rPr lang="en-US" sz="4800"/>
              <a:t>Ръбести тела</a:t>
            </a:r>
            <a:endParaRPr lang="bg-BG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87450" y="3921125"/>
            <a:ext cx="6400800" cy="1709738"/>
          </a:xfrm>
        </p:spPr>
        <p:txBody>
          <a:bodyPr>
            <a:normAutofit/>
          </a:bodyPr>
          <a:lstStyle/>
          <a:p>
            <a:pPr marL="0" indent="0" algn="r">
              <a:buFont typeface="Wingdings" pitchFamily="2" charset="2"/>
              <a:buNone/>
            </a:pPr>
            <a:r>
              <a:rPr lang="bg-BG" sz="3200" dirty="0" smtClean="0">
                <a:solidFill>
                  <a:srgbClr val="898989"/>
                </a:solidFill>
              </a:rPr>
              <a:t>Антоанета Георгиева</a:t>
            </a:r>
            <a:endParaRPr lang="bg-BG" sz="3200" dirty="0">
              <a:solidFill>
                <a:srgbClr val="898989"/>
              </a:solidFill>
            </a:endParaRPr>
          </a:p>
        </p:txBody>
      </p:sp>
      <p:pic>
        <p:nvPicPr>
          <p:cNvPr id="4" name="Картина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2664296" cy="633139"/>
          </a:xfrm>
          <a:prstGeom prst="rect">
            <a:avLst/>
          </a:prstGeom>
        </p:spPr>
      </p:pic>
      <p:pic>
        <p:nvPicPr>
          <p:cNvPr id="5" name="Picture 4" descr="http://www.ioerc.mk/images/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50" y="5301208"/>
            <a:ext cx="1013098" cy="95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Призма</a:t>
            </a:r>
            <a:endParaRPr lang="bg-BG" sz="3500"/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Определение</a:t>
            </a:r>
          </a:p>
          <a:p>
            <a:pPr>
              <a:buFont typeface="Wingdings" pitchFamily="2" charset="2"/>
              <a:buNone/>
            </a:pPr>
            <a:r>
              <a:rPr lang="bg-BG"/>
              <a:t>Правата призма е </a:t>
            </a:r>
            <a:r>
              <a:rPr lang="bg-BG" b="1" u="sng">
                <a:hlinkClick r:id="rId2" tooltip="Геометрично тяло"/>
              </a:rPr>
              <a:t>геометрично тяло</a:t>
            </a:r>
            <a:r>
              <a:rPr lang="bg-BG"/>
              <a:t>, </a:t>
            </a:r>
            <a:r>
              <a:rPr lang="bg-BG">
                <a:hlinkClick r:id="rId3" tooltip="Многостен"/>
              </a:rPr>
              <a:t>многостен</a:t>
            </a:r>
            <a:r>
              <a:rPr lang="bg-BG"/>
              <a:t>, на което две от стените са еднакви многоъгълници с успоредни страни, а останалите стени са правоъгълници.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    </a:t>
            </a:r>
          </a:p>
          <a:p>
            <a:pPr>
              <a:buFont typeface="Wingdings" pitchFamily="2" charset="2"/>
              <a:buNone/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Елементи</a:t>
            </a:r>
            <a:endParaRPr lang="bg-BG" sz="3500"/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600">
                <a:solidFill>
                  <a:schemeClr val="hlink"/>
                </a:solidFill>
              </a:rPr>
              <a:t>ОСНОВИ</a:t>
            </a:r>
            <a:r>
              <a:rPr lang="bg-BG" sz="2600"/>
              <a:t> – два еднакви многоъгълника, които лежат в успоредни равнини.</a:t>
            </a:r>
          </a:p>
          <a:p>
            <a:pPr>
              <a:lnSpc>
                <a:spcPct val="80000"/>
              </a:lnSpc>
            </a:pPr>
            <a:r>
              <a:rPr lang="bg-BG" sz="2600">
                <a:solidFill>
                  <a:schemeClr val="hlink"/>
                </a:solidFill>
              </a:rPr>
              <a:t>ОСНОВНИ</a:t>
            </a:r>
            <a:r>
              <a:rPr lang="bg-BG" sz="2600"/>
              <a:t> </a:t>
            </a:r>
            <a:r>
              <a:rPr lang="bg-BG" sz="2600">
                <a:solidFill>
                  <a:schemeClr val="hlink"/>
                </a:solidFill>
              </a:rPr>
              <a:t>РЪБОВЕ</a:t>
            </a:r>
            <a:r>
              <a:rPr lang="bg-BG" sz="2600"/>
              <a:t> – страните на основата.</a:t>
            </a:r>
          </a:p>
          <a:p>
            <a:pPr>
              <a:lnSpc>
                <a:spcPct val="80000"/>
              </a:lnSpc>
            </a:pPr>
            <a:r>
              <a:rPr lang="bg-BG" sz="2600">
                <a:solidFill>
                  <a:schemeClr val="hlink"/>
                </a:solidFill>
              </a:rPr>
              <a:t>ОКОЛНИ СТЕНИ</a:t>
            </a:r>
            <a:r>
              <a:rPr lang="bg-BG" sz="2600"/>
              <a:t> – правоъгълници.</a:t>
            </a:r>
            <a:endParaRPr lang="en-US" sz="2600"/>
          </a:p>
          <a:p>
            <a:pPr>
              <a:lnSpc>
                <a:spcPct val="80000"/>
              </a:lnSpc>
            </a:pPr>
            <a:r>
              <a:rPr lang="bg-BG" sz="2600">
                <a:solidFill>
                  <a:schemeClr val="hlink"/>
                </a:solidFill>
              </a:rPr>
              <a:t>ОКОЛНИ</a:t>
            </a:r>
            <a:r>
              <a:rPr lang="bg-BG" sz="2600"/>
              <a:t> </a:t>
            </a:r>
            <a:r>
              <a:rPr lang="bg-BG" sz="2600">
                <a:solidFill>
                  <a:schemeClr val="hlink"/>
                </a:solidFill>
              </a:rPr>
              <a:t>РЪБОВЕ</a:t>
            </a:r>
            <a:r>
              <a:rPr lang="bg-BG" sz="2600"/>
              <a:t> – ръбовете, които съединяват върховете на основите.</a:t>
            </a:r>
          </a:p>
          <a:p>
            <a:pPr>
              <a:lnSpc>
                <a:spcPct val="80000"/>
              </a:lnSpc>
            </a:pPr>
            <a:r>
              <a:rPr lang="bg-BG" sz="2600">
                <a:solidFill>
                  <a:schemeClr val="hlink"/>
                </a:solidFill>
              </a:rPr>
              <a:t>ВИСОЧИНА</a:t>
            </a:r>
            <a:r>
              <a:rPr lang="bg-BG" sz="2600"/>
              <a:t> – всеки околен ръб.</a:t>
            </a:r>
          </a:p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Формули</a:t>
            </a:r>
            <a:endParaRPr lang="bg-BG" sz="3500"/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Околна повърхнина: </a:t>
            </a:r>
            <a:r>
              <a:rPr lang="en-US" i="1"/>
              <a:t>S</a:t>
            </a:r>
            <a:r>
              <a:rPr lang="bg-BG" i="1" baseline="-25000"/>
              <a:t>ок</a:t>
            </a:r>
            <a:r>
              <a:rPr lang="en-US" i="1"/>
              <a:t>=P.h</a:t>
            </a:r>
          </a:p>
          <a:p>
            <a:r>
              <a:rPr lang="en-US"/>
              <a:t>Пълна повърхнина: </a:t>
            </a:r>
            <a:r>
              <a:rPr lang="en-US" i="1"/>
              <a:t>S= S</a:t>
            </a:r>
            <a:r>
              <a:rPr lang="bg-BG" i="1" baseline="-25000"/>
              <a:t>ок</a:t>
            </a:r>
            <a:r>
              <a:rPr lang="en-US" i="1"/>
              <a:t>+2B</a:t>
            </a:r>
          </a:p>
          <a:p>
            <a:pPr>
              <a:buFont typeface="Wingdings" pitchFamily="2" charset="2"/>
              <a:buNone/>
            </a:pPr>
            <a:r>
              <a:rPr lang="en-US"/>
              <a:t>B </a:t>
            </a:r>
            <a:r>
              <a:rPr lang="ru-RU"/>
              <a:t>е лицето на основата на призмата.</a:t>
            </a:r>
            <a:endParaRPr lang="en-US"/>
          </a:p>
          <a:p>
            <a:r>
              <a:rPr lang="en-US"/>
              <a:t>Обем: </a:t>
            </a:r>
            <a:r>
              <a:rPr lang="en-US" i="1"/>
              <a:t>V=B.h</a:t>
            </a:r>
          </a:p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Пирамида</a:t>
            </a:r>
            <a:endParaRPr lang="bg-BG" sz="3500"/>
          </a:p>
        </p:txBody>
      </p:sp>
      <p:pic>
        <p:nvPicPr>
          <p:cNvPr id="26626" name="Picture 2" descr="http://format.netne.net/images/vi%20klas/geometria/36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949450" y="1719263"/>
            <a:ext cx="5245100" cy="4411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Пирамида</a:t>
            </a:r>
            <a:endParaRPr lang="bg-BG" sz="3500"/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Определение</a:t>
            </a:r>
          </a:p>
          <a:p>
            <a:pPr>
              <a:buFont typeface="Wingdings" pitchFamily="2" charset="2"/>
              <a:buNone/>
            </a:pPr>
            <a:r>
              <a:rPr lang="bg-BG" b="1"/>
              <a:t>Пирамидата</a:t>
            </a:r>
            <a:r>
              <a:rPr lang="bg-BG"/>
              <a:t> е </a:t>
            </a:r>
            <a:r>
              <a:rPr lang="bg-BG" b="1" u="sng">
                <a:hlinkClick r:id="rId2" tooltip="Геометрично тяло"/>
              </a:rPr>
              <a:t>геометрично тяло</a:t>
            </a:r>
            <a:r>
              <a:rPr lang="bg-BG"/>
              <a:t>, </a:t>
            </a:r>
            <a:r>
              <a:rPr lang="bg-BG">
                <a:hlinkClick r:id="rId3" tooltip="Многостен"/>
              </a:rPr>
              <a:t>многостен</a:t>
            </a:r>
            <a:r>
              <a:rPr lang="bg-BG"/>
              <a:t>, на което едната стена е многоъгълник, а всички останали са триъгълници с общ връх.</a:t>
            </a:r>
          </a:p>
          <a:p>
            <a:pPr>
              <a:buFont typeface="Wingdings" pitchFamily="2" charset="2"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Елементи</a:t>
            </a:r>
            <a:endParaRPr lang="bg-BG" sz="3500"/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bg-BG" sz="2600" b="1">
                <a:solidFill>
                  <a:schemeClr val="hlink"/>
                </a:solidFill>
              </a:rPr>
              <a:t>ВРЪХ</a:t>
            </a:r>
            <a:r>
              <a:rPr lang="bg-BG" sz="2600"/>
              <a:t> – общият връх на триъгълните стени.</a:t>
            </a:r>
          </a:p>
          <a:p>
            <a:r>
              <a:rPr lang="bg-BG" sz="2600">
                <a:solidFill>
                  <a:schemeClr val="hlink"/>
                </a:solidFill>
              </a:rPr>
              <a:t>ОКОЛНИ СТЕНИ</a:t>
            </a:r>
            <a:r>
              <a:rPr lang="bg-BG" sz="2600"/>
              <a:t> – триъгълници, които се събират във върха.</a:t>
            </a:r>
            <a:endParaRPr lang="en-US" sz="2600"/>
          </a:p>
          <a:p>
            <a:r>
              <a:rPr lang="bg-BG" sz="2600">
                <a:solidFill>
                  <a:schemeClr val="hlink"/>
                </a:solidFill>
              </a:rPr>
              <a:t>ОСНОВА</a:t>
            </a:r>
            <a:r>
              <a:rPr lang="bg-BG" sz="2600"/>
              <a:t> – многоъгълник.</a:t>
            </a:r>
          </a:p>
          <a:p>
            <a:r>
              <a:rPr lang="bg-BG" sz="2600">
                <a:solidFill>
                  <a:schemeClr val="hlink"/>
                </a:solidFill>
              </a:rPr>
              <a:t>ОСНОВНИ</a:t>
            </a:r>
            <a:r>
              <a:rPr lang="bg-BG" sz="2600"/>
              <a:t> </a:t>
            </a:r>
            <a:r>
              <a:rPr lang="bg-BG" sz="2600">
                <a:solidFill>
                  <a:schemeClr val="hlink"/>
                </a:solidFill>
              </a:rPr>
              <a:t>РЪБОВЕ</a:t>
            </a:r>
            <a:r>
              <a:rPr lang="bg-BG" sz="2600"/>
              <a:t> – страните на основата.</a:t>
            </a:r>
          </a:p>
          <a:p>
            <a:r>
              <a:rPr lang="bg-BG" sz="2600">
                <a:solidFill>
                  <a:schemeClr val="hlink"/>
                </a:solidFill>
              </a:rPr>
              <a:t>ОКОЛНИ</a:t>
            </a:r>
            <a:r>
              <a:rPr lang="bg-BG" sz="2600"/>
              <a:t> </a:t>
            </a:r>
            <a:r>
              <a:rPr lang="bg-BG" sz="2600">
                <a:solidFill>
                  <a:schemeClr val="hlink"/>
                </a:solidFill>
              </a:rPr>
              <a:t>РЪБОВЕ</a:t>
            </a:r>
            <a:r>
              <a:rPr lang="bg-BG" sz="2600"/>
              <a:t> – ръбовете, които излизат от върха.</a:t>
            </a:r>
          </a:p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Формули</a:t>
            </a:r>
            <a:endParaRPr lang="bg-BG" sz="3500"/>
          </a:p>
        </p:txBody>
      </p:sp>
      <p:pic>
        <p:nvPicPr>
          <p:cNvPr id="29698" name="Picture 6" descr="http://domashno.files.wordpress.com/2010/03/prawilna4piramida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2360613"/>
            <a:ext cx="4146550" cy="4497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bg-BG" sz="2100"/>
              <a:t>Сборът от лицата на околните стени на една призма се нарича </a:t>
            </a:r>
            <a:r>
              <a:rPr lang="bg-BG" sz="2100" u="sng">
                <a:solidFill>
                  <a:schemeClr val="hlink"/>
                </a:solidFill>
              </a:rPr>
              <a:t>лице на околна повърхнина</a:t>
            </a:r>
            <a:r>
              <a:rPr lang="bg-BG" sz="2100"/>
              <a:t> на призмата.</a:t>
            </a:r>
          </a:p>
          <a:p>
            <a:pPr>
              <a:buFont typeface="Wingdings" pitchFamily="2" charset="2"/>
              <a:buNone/>
            </a:pPr>
            <a:endParaRPr lang="bg-BG" sz="2100"/>
          </a:p>
          <a:p>
            <a:r>
              <a:rPr lang="bg-BG" sz="2100"/>
              <a:t>Намира се по формулата: </a:t>
            </a:r>
            <a:r>
              <a:rPr lang="en-US" sz="2100"/>
              <a:t>    </a:t>
            </a:r>
            <a:r>
              <a:rPr lang="en-US" i="1">
                <a:solidFill>
                  <a:srgbClr val="66FFFF"/>
                </a:solidFill>
              </a:rPr>
              <a:t>S = P . h</a:t>
            </a:r>
            <a:endParaRPr lang="bg-BG"/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bg-BG" sz="2100"/>
              <a:t>Където 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i="1">
                <a:solidFill>
                  <a:srgbClr val="66FFFF"/>
                </a:solidFill>
              </a:rPr>
              <a:t>P</a:t>
            </a:r>
            <a:r>
              <a:rPr lang="bg-BG" sz="2200" i="1">
                <a:solidFill>
                  <a:srgbClr val="66FFFF"/>
                </a:solidFill>
              </a:rPr>
              <a:t> </a:t>
            </a:r>
            <a:r>
              <a:rPr lang="bg-BG" sz="2200"/>
              <a:t>– обиколка на основата;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i="1">
                <a:solidFill>
                  <a:srgbClr val="66FFFF"/>
                </a:solidFill>
              </a:rPr>
              <a:t>h </a:t>
            </a:r>
            <a:r>
              <a:rPr lang="bg-BG" sz="2200"/>
              <a:t>– височина на призмата.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bg-BG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0825" y="260350"/>
            <a:ext cx="8686800" cy="137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sz="4000" b="1" dirty="0">
                <a:latin typeface="+mj-lt"/>
                <a:ea typeface="+mj-ea"/>
                <a:cs typeface="+mj-cs"/>
              </a:rPr>
              <a:t>Лице на околна повърхнина</a:t>
            </a:r>
            <a:br>
              <a:rPr lang="bg-BG" sz="4000" b="1" dirty="0">
                <a:latin typeface="+mj-lt"/>
                <a:ea typeface="+mj-ea"/>
                <a:cs typeface="+mj-cs"/>
              </a:rPr>
            </a:br>
            <a:r>
              <a:rPr lang="bg-BG" sz="4000" b="1" dirty="0">
                <a:latin typeface="+mj-lt"/>
                <a:ea typeface="+mj-ea"/>
                <a:cs typeface="+mj-cs"/>
              </a:rPr>
              <a:t>на права призма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686800" cy="1371600"/>
          </a:xfrm>
        </p:spPr>
        <p:txBody>
          <a:bodyPr anchor="ctr">
            <a:normAutofit/>
          </a:bodyPr>
          <a:lstStyle/>
          <a:p>
            <a:r>
              <a:rPr lang="bg-BG" b="0"/>
              <a:t>Лице на повърхнина</a:t>
            </a:r>
            <a:br>
              <a:rPr lang="bg-BG" b="0"/>
            </a:br>
            <a:r>
              <a:rPr lang="bg-BG" b="0"/>
              <a:t>на права призма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g-BG" sz="2100"/>
              <a:t>Сборът от лицата на двете основи и лицето на околната повърхнина на една призма се нарича </a:t>
            </a:r>
            <a:r>
              <a:rPr lang="bg-BG" sz="2100" u="sng">
                <a:solidFill>
                  <a:schemeClr val="hlink"/>
                </a:solidFill>
              </a:rPr>
              <a:t>лице на повърхнина</a:t>
            </a:r>
            <a:r>
              <a:rPr lang="bg-BG" sz="2100"/>
              <a:t> на призмата.</a:t>
            </a:r>
          </a:p>
          <a:p>
            <a:pPr>
              <a:buFont typeface="Wingdings" pitchFamily="2" charset="2"/>
              <a:buNone/>
            </a:pPr>
            <a:endParaRPr lang="bg-BG" sz="2100"/>
          </a:p>
          <a:p>
            <a:r>
              <a:rPr lang="bg-BG" sz="2100"/>
              <a:t>Намира се по формулата: </a:t>
            </a:r>
            <a:r>
              <a:rPr lang="en-US" sz="2100"/>
              <a:t>    </a:t>
            </a:r>
            <a:r>
              <a:rPr lang="en-US" i="1">
                <a:solidFill>
                  <a:srgbClr val="66FFFF"/>
                </a:solidFill>
              </a:rPr>
              <a:t>S</a:t>
            </a:r>
            <a:r>
              <a:rPr lang="bg-BG" i="1" baseline="-25000">
                <a:solidFill>
                  <a:srgbClr val="66FFFF"/>
                </a:solidFill>
              </a:rPr>
              <a:t>1</a:t>
            </a:r>
            <a:r>
              <a:rPr lang="en-US" i="1">
                <a:solidFill>
                  <a:srgbClr val="66FFFF"/>
                </a:solidFill>
              </a:rPr>
              <a:t> = S + 2</a:t>
            </a:r>
            <a:r>
              <a:rPr lang="bg-BG" i="1">
                <a:solidFill>
                  <a:srgbClr val="66FFFF"/>
                </a:solidFill>
              </a:rPr>
              <a:t>.В</a:t>
            </a:r>
            <a:endParaRPr lang="bg-BG"/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bg-BG" sz="2100"/>
              <a:t>Където 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i="1">
                <a:solidFill>
                  <a:srgbClr val="66FFFF"/>
                </a:solidFill>
              </a:rPr>
              <a:t>S</a:t>
            </a:r>
            <a:r>
              <a:rPr lang="bg-BG" sz="2200" i="1">
                <a:solidFill>
                  <a:srgbClr val="66FFFF"/>
                </a:solidFill>
              </a:rPr>
              <a:t> </a:t>
            </a:r>
            <a:r>
              <a:rPr lang="bg-BG" sz="2200"/>
              <a:t>– лицето на околната повърхнина;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i="1">
                <a:solidFill>
                  <a:srgbClr val="66FFFF"/>
                </a:solidFill>
              </a:rPr>
              <a:t>B </a:t>
            </a:r>
            <a:r>
              <a:rPr lang="bg-BG" sz="2200"/>
              <a:t>– лицето на основата.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bg-BG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bg-BG" b="0"/>
              <a:t>Обем на права призма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g-BG" sz="2100">
                <a:solidFill>
                  <a:schemeClr val="hlink"/>
                </a:solidFill>
              </a:rPr>
              <a:t>Обемът</a:t>
            </a:r>
            <a:r>
              <a:rPr lang="bg-BG" sz="2100"/>
              <a:t> на всяка права призма е равен на произведението от лицето на основата и дължината на височината на призмата.</a:t>
            </a:r>
          </a:p>
          <a:p>
            <a:pPr>
              <a:buFont typeface="Wingdings" pitchFamily="2" charset="2"/>
              <a:buNone/>
            </a:pPr>
            <a:endParaRPr lang="bg-BG" sz="2100"/>
          </a:p>
          <a:p>
            <a:r>
              <a:rPr lang="bg-BG" sz="2100"/>
              <a:t>Намира се по формулата: </a:t>
            </a:r>
            <a:r>
              <a:rPr lang="en-US" sz="2100"/>
              <a:t>    </a:t>
            </a:r>
            <a:r>
              <a:rPr lang="en-US" i="1">
                <a:solidFill>
                  <a:srgbClr val="66FFFF"/>
                </a:solidFill>
              </a:rPr>
              <a:t>V =</a:t>
            </a:r>
            <a:r>
              <a:rPr lang="bg-BG" i="1">
                <a:solidFill>
                  <a:srgbClr val="66FFFF"/>
                </a:solidFill>
              </a:rPr>
              <a:t> </a:t>
            </a:r>
            <a:r>
              <a:rPr lang="en-US" i="1">
                <a:solidFill>
                  <a:srgbClr val="66FFFF"/>
                </a:solidFill>
                <a:cs typeface="Times New Roman" pitchFamily="18" charset="0"/>
              </a:rPr>
              <a:t>B. h</a:t>
            </a:r>
            <a:endParaRPr lang="bg-BG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>
              <a:latin typeface="Arial Black" pitchFamily="34" charset="0"/>
              <a:cs typeface="Times New Roman" pitchFamily="18" charset="0"/>
            </a:endParaRPr>
          </a:p>
          <a:p>
            <a:r>
              <a:rPr lang="bg-BG" sz="2100"/>
              <a:t>Където 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i="1">
                <a:solidFill>
                  <a:srgbClr val="66FFFF"/>
                </a:solidFill>
              </a:rPr>
              <a:t>B </a:t>
            </a:r>
            <a:r>
              <a:rPr lang="bg-BG" sz="2200"/>
              <a:t>– лицето на основата;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i="1">
                <a:solidFill>
                  <a:srgbClr val="66FFFF"/>
                </a:solidFill>
              </a:rPr>
              <a:t>h </a:t>
            </a:r>
            <a:r>
              <a:rPr lang="bg-BG" sz="2200"/>
              <a:t>– височината на правата призма.</a:t>
            </a:r>
          </a:p>
          <a:p>
            <a:endParaRPr lang="bg-BG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Куб</a:t>
            </a:r>
            <a:endParaRPr lang="bg-BG" sz="3500"/>
          </a:p>
        </p:txBody>
      </p:sp>
      <p:pic>
        <p:nvPicPr>
          <p:cNvPr id="15363" name="Picture 2" descr="http://format.netne.net/images/v%20klas/geometria/21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2565400"/>
            <a:ext cx="4537075" cy="3905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Край</a:t>
            </a:r>
            <a:endParaRPr lang="bg-BG"/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endParaRPr lang="bg-BG"/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6387" name="Picture 2" descr="&amp;Fcy;&amp;acy;&amp;jcy;&amp;lcy;:120px-Hexahedron-slowtur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420938"/>
            <a:ext cx="38163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xit" presetSubtype="0" decel="10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Куб</a:t>
            </a:r>
            <a:endParaRPr lang="bg-BG" sz="35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/>
              <a:t>Определение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Геометрично тяло с шест квадратни стени,</a:t>
            </a:r>
            <a:r>
              <a:rPr lang="en-US" sz="2600"/>
              <a:t> </a:t>
            </a:r>
            <a:r>
              <a:rPr lang="ru-RU" sz="2600"/>
              <a:t>както и всеки предмет с такава форма.</a:t>
            </a:r>
            <a:endParaRPr lang="en-US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  Елементи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КВАДРАТИТЕ, ОТ КОИТО Е ИЗГРАДЕН КУБА СЕ</a:t>
            </a:r>
            <a:r>
              <a:rPr lang="en-US" sz="2600"/>
              <a:t> </a:t>
            </a:r>
            <a:r>
              <a:rPr lang="ru-RU" sz="2600"/>
              <a:t>НАРИЧАТ СТЕНИ. ТЕ СА 6</a:t>
            </a:r>
            <a:r>
              <a:rPr lang="en-US" sz="260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СТРАНИТЕ НА ЕДИН КВАДРАТ СЕ НАРИЧАТ РЪБОВЕ. ТЕ СА 12</a:t>
            </a:r>
            <a:endParaRPr lang="en-US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МЕСТАТА, НА КОИТО 3 РЪБА СЕ ДОПИРАТ СЕ НАРИЧАТ ВЪРХОВЕ. ТЕ СА 8.</a:t>
            </a:r>
            <a:endParaRPr lang="en-US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Формули</a:t>
            </a:r>
            <a:endParaRPr lang="bg-BG" sz="3500"/>
          </a:p>
        </p:txBody>
      </p:sp>
      <p:sp>
        <p:nvSpPr>
          <p:cNvPr id="18434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П</a:t>
            </a:r>
            <a:r>
              <a:rPr lang="bg-BG"/>
              <a:t>овърхнина</a:t>
            </a:r>
            <a:r>
              <a:rPr lang="en-US"/>
              <a:t>: </a:t>
            </a:r>
            <a:r>
              <a:rPr lang="en-US" i="1"/>
              <a:t>S=6.a</a:t>
            </a:r>
            <a:r>
              <a:rPr lang="bg-BG" sz="1900"/>
              <a:t>2</a:t>
            </a:r>
            <a:r>
              <a:rPr lang="en-US" i="1"/>
              <a:t>=6.a.a</a:t>
            </a:r>
          </a:p>
          <a:p>
            <a:r>
              <a:rPr lang="en-US"/>
              <a:t>Обем: </a:t>
            </a:r>
            <a:r>
              <a:rPr lang="en-US" i="1"/>
              <a:t>V=3.a=a.a.a</a:t>
            </a:r>
            <a:endParaRPr lang="bg-BG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Правоъгълен паралелепипед</a:t>
            </a:r>
            <a:endParaRPr lang="bg-BG" sz="3500"/>
          </a:p>
        </p:txBody>
      </p:sp>
      <p:pic>
        <p:nvPicPr>
          <p:cNvPr id="19458" name="Picture 2" descr="http://format.netne.net/images/v%20klas/geometria/22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38188" y="1946275"/>
            <a:ext cx="7667625" cy="3954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Правоъгълен паралелепипед</a:t>
            </a:r>
            <a:endParaRPr lang="bg-BG" sz="35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/>
              <a:t>Определение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 </a:t>
            </a:r>
            <a:r>
              <a:rPr lang="ru-RU" sz="2600"/>
              <a:t>Призма, основите на която са успоредници, се нарича </a:t>
            </a:r>
            <a:r>
              <a:rPr lang="ru-RU" sz="2600" b="1"/>
              <a:t>паралелепипед</a:t>
            </a:r>
            <a:r>
              <a:rPr lang="ru-RU" sz="2600"/>
              <a:t>.</a:t>
            </a:r>
            <a:endParaRPr lang="en-US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 Елементи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ПРАВОЪГЪЛНИЦИТЕ, ОТ КОИТО Е ИЗГРАДЕН ПАРАЛЕЛЕПИПЕДА СЕ НАРИЧАТ СТЕНИ. ТЕ СА 6.</a:t>
            </a:r>
            <a:endParaRPr lang="en-US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СТРАНИТЕ НА ЕДИН ПРАВОЪГЪЛНИК СЕ НАРИЧАТ РЪБОВЕ. ТЕ СА 12.</a:t>
            </a:r>
            <a:endParaRPr lang="en-US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МЕСТАТА, НА КОИТО 3 РЪБА СЕ ДОПИРАТ СЕ НАРИЧАТ ВЪРХОВЕ. ТЕ СА 8.</a:t>
            </a:r>
            <a:endParaRPr lang="bg-BG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Формули</a:t>
            </a:r>
            <a:endParaRPr lang="bg-BG" sz="3500"/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П</a:t>
            </a:r>
            <a:r>
              <a:rPr lang="bg-BG"/>
              <a:t>овърхнина</a:t>
            </a:r>
            <a:r>
              <a:rPr lang="en-US"/>
              <a:t>: </a:t>
            </a:r>
            <a:r>
              <a:rPr lang="en-US" i="1"/>
              <a:t>S=2(a.b+b.c+a.c)</a:t>
            </a:r>
          </a:p>
          <a:p>
            <a:r>
              <a:rPr lang="en-US"/>
              <a:t>Обем: </a:t>
            </a:r>
            <a:r>
              <a:rPr lang="en-US" i="1"/>
              <a:t>V=a.b.c</a:t>
            </a:r>
            <a:endParaRPr lang="bg-BG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500"/>
              <a:t>Призма</a:t>
            </a:r>
            <a:endParaRPr lang="bg-BG" sz="3500"/>
          </a:p>
        </p:txBody>
      </p:sp>
      <p:pic>
        <p:nvPicPr>
          <p:cNvPr id="22530" name="Picture 2" descr="http://format.netne.net/images/vi%20klas/geometria/32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074988" y="1719263"/>
            <a:ext cx="2994025" cy="4411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108</TotalTime>
  <Words>459</Words>
  <Application>Microsoft Office PowerPoint</Application>
  <PresentationFormat>On-screen Show (4:3)</PresentationFormat>
  <Paragraphs>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Times New Roman</vt:lpstr>
      <vt:lpstr>Wingdings</vt:lpstr>
      <vt:lpstr>Network</vt:lpstr>
      <vt:lpstr>Ръбести тела</vt:lpstr>
      <vt:lpstr>Куб</vt:lpstr>
      <vt:lpstr>PowerPoint Presentation</vt:lpstr>
      <vt:lpstr>Куб</vt:lpstr>
      <vt:lpstr>Формули</vt:lpstr>
      <vt:lpstr>Правоъгълен паралелепипед</vt:lpstr>
      <vt:lpstr>Правоъгълен паралелепипед</vt:lpstr>
      <vt:lpstr>Формули</vt:lpstr>
      <vt:lpstr>Призма</vt:lpstr>
      <vt:lpstr>Призма</vt:lpstr>
      <vt:lpstr>Елементи</vt:lpstr>
      <vt:lpstr>Формули</vt:lpstr>
      <vt:lpstr>Пирамида</vt:lpstr>
      <vt:lpstr>Пирамида</vt:lpstr>
      <vt:lpstr>Елементи</vt:lpstr>
      <vt:lpstr>Формули</vt:lpstr>
      <vt:lpstr>PowerPoint Presentation</vt:lpstr>
      <vt:lpstr>Лице на повърхнина на права призма</vt:lpstr>
      <vt:lpstr>Обем на права призма</vt:lpstr>
      <vt:lpstr>Край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Ръбести тела</dc:title>
  <dc:creator>Honey</dc:creator>
  <cp:lastModifiedBy>User</cp:lastModifiedBy>
  <cp:revision>24</cp:revision>
  <dcterms:created xsi:type="dcterms:W3CDTF">2012-06-11T19:25:34Z</dcterms:created>
  <dcterms:modified xsi:type="dcterms:W3CDTF">2017-05-09T11:46:54Z</dcterms:modified>
</cp:coreProperties>
</file>